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51"/>
  </p:notesMasterIdLst>
  <p:handoutMasterIdLst>
    <p:handoutMasterId r:id="rId52"/>
  </p:handoutMasterIdLst>
  <p:sldIdLst>
    <p:sldId id="259" r:id="rId3"/>
    <p:sldId id="315" r:id="rId4"/>
    <p:sldId id="338" r:id="rId5"/>
    <p:sldId id="314" r:id="rId6"/>
    <p:sldId id="276" r:id="rId7"/>
    <p:sldId id="272" r:id="rId8"/>
    <p:sldId id="284" r:id="rId9"/>
    <p:sldId id="283" r:id="rId10"/>
    <p:sldId id="285" r:id="rId11"/>
    <p:sldId id="286" r:id="rId12"/>
    <p:sldId id="287" r:id="rId13"/>
    <p:sldId id="288" r:id="rId14"/>
    <p:sldId id="316" r:id="rId15"/>
    <p:sldId id="289" r:id="rId16"/>
    <p:sldId id="317" r:id="rId17"/>
    <p:sldId id="294" r:id="rId18"/>
    <p:sldId id="290" r:id="rId19"/>
    <p:sldId id="291" r:id="rId20"/>
    <p:sldId id="293" r:id="rId21"/>
    <p:sldId id="296" r:id="rId22"/>
    <p:sldId id="295" r:id="rId23"/>
    <p:sldId id="318" r:id="rId24"/>
    <p:sldId id="300" r:id="rId25"/>
    <p:sldId id="297" r:id="rId26"/>
    <p:sldId id="320" r:id="rId27"/>
    <p:sldId id="337" r:id="rId28"/>
    <p:sldId id="321" r:id="rId29"/>
    <p:sldId id="301" r:id="rId30"/>
    <p:sldId id="303" r:id="rId31"/>
    <p:sldId id="323" r:id="rId32"/>
    <p:sldId id="322" r:id="rId33"/>
    <p:sldId id="325" r:id="rId34"/>
    <p:sldId id="327" r:id="rId35"/>
    <p:sldId id="326" r:id="rId36"/>
    <p:sldId id="340" r:id="rId37"/>
    <p:sldId id="342" r:id="rId38"/>
    <p:sldId id="341" r:id="rId39"/>
    <p:sldId id="328" r:id="rId40"/>
    <p:sldId id="324" r:id="rId41"/>
    <p:sldId id="329" r:id="rId42"/>
    <p:sldId id="330" r:id="rId43"/>
    <p:sldId id="331" r:id="rId44"/>
    <p:sldId id="334" r:id="rId45"/>
    <p:sldId id="335" r:id="rId46"/>
    <p:sldId id="333" r:id="rId47"/>
    <p:sldId id="336" r:id="rId48"/>
    <p:sldId id="332" r:id="rId49"/>
    <p:sldId id="343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259"/>
            <p14:sldId id="315"/>
            <p14:sldId id="338"/>
            <p14:sldId id="314"/>
            <p14:sldId id="276"/>
            <p14:sldId id="272"/>
            <p14:sldId id="284"/>
            <p14:sldId id="283"/>
            <p14:sldId id="285"/>
            <p14:sldId id="286"/>
            <p14:sldId id="287"/>
            <p14:sldId id="288"/>
            <p14:sldId id="316"/>
            <p14:sldId id="289"/>
            <p14:sldId id="317"/>
            <p14:sldId id="294"/>
            <p14:sldId id="290"/>
            <p14:sldId id="291"/>
            <p14:sldId id="293"/>
            <p14:sldId id="296"/>
            <p14:sldId id="295"/>
            <p14:sldId id="318"/>
            <p14:sldId id="300"/>
            <p14:sldId id="297"/>
            <p14:sldId id="320"/>
            <p14:sldId id="337"/>
            <p14:sldId id="321"/>
            <p14:sldId id="301"/>
            <p14:sldId id="303"/>
            <p14:sldId id="323"/>
            <p14:sldId id="322"/>
            <p14:sldId id="325"/>
            <p14:sldId id="327"/>
            <p14:sldId id="326"/>
            <p14:sldId id="340"/>
            <p14:sldId id="342"/>
            <p14:sldId id="341"/>
            <p14:sldId id="328"/>
            <p14:sldId id="324"/>
            <p14:sldId id="329"/>
            <p14:sldId id="330"/>
            <p14:sldId id="331"/>
            <p14:sldId id="334"/>
            <p14:sldId id="335"/>
            <p14:sldId id="333"/>
            <p14:sldId id="336"/>
            <p14:sldId id="332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FF"/>
    <a:srgbClr val="888888"/>
    <a:srgbClr val="FF0000"/>
    <a:srgbClr val="CF0000"/>
    <a:srgbClr val="D8CF3D"/>
    <a:srgbClr val="00B858"/>
    <a:srgbClr val="DDA19F"/>
    <a:srgbClr val="483534"/>
    <a:srgbClr val="003162"/>
    <a:srgbClr val="43A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3827" autoAdjust="0"/>
  </p:normalViewPr>
  <p:slideViewPr>
    <p:cSldViewPr snapToGrid="0" snapToObjects="1">
      <p:cViewPr varScale="1">
        <p:scale>
          <a:sx n="70" d="100"/>
          <a:sy n="70" d="100"/>
        </p:scale>
        <p:origin x="101" y="43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we will do another tutorial example </a:t>
            </a:r>
            <a:r>
              <a:rPr lang="en-US" dirty="0" smtClean="0"/>
              <a:t>to </a:t>
            </a:r>
            <a:r>
              <a:rPr lang="en-US" dirty="0" smtClean="0"/>
              <a:t>continue introduction to </a:t>
            </a:r>
            <a:r>
              <a:rPr lang="en-US" dirty="0" err="1" smtClean="0"/>
              <a:t>Lumerical</a:t>
            </a:r>
            <a:r>
              <a:rPr lang="en-US" dirty="0" smtClean="0"/>
              <a:t> FDTD software.</a:t>
            </a:r>
          </a:p>
          <a:p>
            <a:pPr lvl="1"/>
            <a:r>
              <a:rPr lang="en-US" dirty="0" smtClean="0"/>
              <a:t>Task #1: Tune the resonance frequency of a gold </a:t>
            </a:r>
            <a:r>
              <a:rPr lang="en-US" dirty="0" err="1" smtClean="0"/>
              <a:t>nanobar</a:t>
            </a:r>
            <a:r>
              <a:rPr lang="en-US" dirty="0" smtClean="0"/>
              <a:t> using the parametric sweep feature of </a:t>
            </a:r>
            <a:r>
              <a:rPr lang="en-US" dirty="0" err="1" smtClean="0"/>
              <a:t>Lumerical</a:t>
            </a:r>
            <a:r>
              <a:rPr lang="en-US" dirty="0" smtClean="0"/>
              <a:t> FDTD.</a:t>
            </a:r>
          </a:p>
          <a:p>
            <a:pPr lvl="1"/>
            <a:r>
              <a:rPr lang="en-US" dirty="0" smtClean="0"/>
              <a:t>Task #2: Calculate the Q-factor of the resonant mode</a:t>
            </a:r>
          </a:p>
          <a:p>
            <a:r>
              <a:rPr lang="en-US" dirty="0" smtClean="0"/>
              <a:t>Next week: Begin discussing waveguide simulations</a:t>
            </a:r>
          </a:p>
        </p:txBody>
      </p:sp>
    </p:spTree>
    <p:extLst>
      <p:ext uri="{BB962C8B-B14F-4D97-AF65-F5344CB8AC3E}">
        <p14:creationId xmlns:p14="http://schemas.microsoft.com/office/powerpoint/2010/main" val="21188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5292" b="33172"/>
          <a:stretch/>
        </p:blipFill>
        <p:spPr>
          <a:xfrm>
            <a:off x="612017" y="848506"/>
            <a:ext cx="7030729" cy="51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6" y="885896"/>
            <a:ext cx="7713118" cy="54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889450"/>
            <a:ext cx="7058025" cy="50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mesh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Simulation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Mesh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mesh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160" b="45033"/>
          <a:stretch/>
        </p:blipFill>
        <p:spPr>
          <a:xfrm>
            <a:off x="1635371" y="2878604"/>
            <a:ext cx="4941276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7700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</p:spPr>
        <p:txBody>
          <a:bodyPr/>
          <a:lstStyle/>
          <a:p>
            <a:r>
              <a:rPr lang="en-US" dirty="0"/>
              <a:t>Create mesh refinement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32" y="950722"/>
            <a:ext cx="7235304" cy="51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</p:spPr>
        <p:txBody>
          <a:bodyPr/>
          <a:lstStyle/>
          <a:p>
            <a:r>
              <a:rPr lang="en-US" dirty="0"/>
              <a:t>Create mesh refinement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60" y="1065911"/>
            <a:ext cx="7404858" cy="49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</a:t>
            </a:r>
            <a:r>
              <a:rPr lang="en-US" dirty="0" smtClean="0"/>
              <a:t>source </a:t>
            </a:r>
            <a:r>
              <a:rPr lang="en-US" dirty="0" smtClean="0"/>
              <a:t>and edit the properties:</a:t>
            </a:r>
          </a:p>
          <a:p>
            <a:pPr lvl="1"/>
            <a:r>
              <a:rPr lang="en-US" b="1" i="1" dirty="0" smtClean="0"/>
              <a:t>Sources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Plane wave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source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635370" y="2878604"/>
            <a:ext cx="6391029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3871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source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5881"/>
          <a:stretch/>
        </p:blipFill>
        <p:spPr>
          <a:xfrm>
            <a:off x="374364" y="1065911"/>
            <a:ext cx="8783709" cy="4133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028" y="4299857"/>
            <a:ext cx="7794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Bloch/periodic: most common. Technically should only be used for PBCs, will cause diffraction effects at edges for PML. OK far from edges.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BFAST: used for angled plane waves with PBCs.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Diffracting: used for diffraction from rectangular aperture (set by source size).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621971" y="3570514"/>
            <a:ext cx="65315" cy="729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61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6422" b="37243"/>
          <a:stretch/>
        </p:blipFill>
        <p:spPr>
          <a:xfrm>
            <a:off x="1178114" y="861194"/>
            <a:ext cx="6853119" cy="508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dirty="0" smtClean="0"/>
              <a:t>source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20" y="805218"/>
            <a:ext cx="6287210" cy="54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28" y="133582"/>
            <a:ext cx="8880929" cy="945859"/>
          </a:xfrm>
        </p:spPr>
        <p:txBody>
          <a:bodyPr>
            <a:noAutofit/>
          </a:bodyPr>
          <a:lstStyle/>
          <a:p>
            <a:r>
              <a:rPr lang="en-US" sz="3600" dirty="0" smtClean="0"/>
              <a:t>Gold </a:t>
            </a:r>
            <a:r>
              <a:rPr lang="en-US" sz="3600" dirty="0" err="1" smtClean="0"/>
              <a:t>nanobar</a:t>
            </a:r>
            <a:r>
              <a:rPr lang="en-US" sz="3600" dirty="0" smtClean="0"/>
              <a:t> antennas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8" y="1446663"/>
            <a:ext cx="4393228" cy="4595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492590" y="1446663"/>
                <a:ext cx="4339988" cy="230832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Gold </a:t>
                </a:r>
                <a:r>
                  <a:rPr lang="en-US" dirty="0" err="1" smtClean="0"/>
                  <a:t>nanobars</a:t>
                </a:r>
                <a:r>
                  <a:rPr lang="en-US" dirty="0" smtClean="0"/>
                  <a:t> behave like dipole antennas and resonantly scatter light.</a:t>
                </a:r>
              </a:p>
              <a:p>
                <a:endParaRPr lang="en-US" dirty="0"/>
              </a:p>
              <a:p>
                <a:r>
                  <a:rPr lang="en-US" dirty="0" smtClean="0"/>
                  <a:t>Resonance length is roughly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 (same as dipole antenna) but typically smaller than this because of kinetic inductance </a:t>
                </a:r>
                <a:br>
                  <a:rPr lang="en-US" dirty="0" smtClean="0"/>
                </a:br>
                <a:r>
                  <a:rPr lang="en-US" dirty="0" smtClean="0"/>
                  <a:t>(i.e. electron lags </a:t>
                </a:r>
                <a:r>
                  <a:rPr lang="en-US" dirty="0" smtClean="0"/>
                  <a:t>behind field </a:t>
                </a:r>
                <a:r>
                  <a:rPr lang="en-US" dirty="0" smtClean="0"/>
                  <a:t>causing the “</a:t>
                </a:r>
                <a:r>
                  <a:rPr lang="en-US" dirty="0" err="1" smtClean="0"/>
                  <a:t>plasmonic</a:t>
                </a:r>
                <a:r>
                  <a:rPr lang="en-US" dirty="0" smtClean="0"/>
                  <a:t>” effect).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590" y="1446663"/>
                <a:ext cx="4339988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120" t="-1050" b="-288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5122"/>
          <a:stretch/>
        </p:blipFill>
        <p:spPr>
          <a:xfrm>
            <a:off x="4434811" y="5435291"/>
            <a:ext cx="4191000" cy="30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field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</a:t>
            </a:r>
            <a:r>
              <a:rPr lang="en-US" dirty="0" smtClean="0"/>
              <a:t>monitor and </a:t>
            </a:r>
            <a:r>
              <a:rPr lang="en-US" dirty="0" smtClean="0"/>
              <a:t>edit the properties:</a:t>
            </a:r>
          </a:p>
          <a:p>
            <a:pPr lvl="1"/>
            <a:r>
              <a:rPr lang="en-US" b="1" i="1" dirty="0" smtClean="0"/>
              <a:t>Monitors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Frequency-domain field and power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err="1" smtClean="0">
                <a:sym typeface="Wingdings" panose="05000000000000000000" pitchFamily="2" charset="2"/>
              </a:rPr>
              <a:t>DFTMonitor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635370" y="2878604"/>
            <a:ext cx="6391029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7746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field monitor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7" y="1078741"/>
            <a:ext cx="3982981" cy="3602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194" y="3279419"/>
            <a:ext cx="1269242" cy="279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5" y="1598424"/>
            <a:ext cx="4803901" cy="3082758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5" idx="2"/>
          </p:cNvCxnSpPr>
          <p:nvPr/>
        </p:nvCxnSpPr>
        <p:spPr>
          <a:xfrm flipV="1">
            <a:off x="975815" y="3558652"/>
            <a:ext cx="0" cy="481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06036" y="3292203"/>
            <a:ext cx="2604448" cy="266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82101" y="3558652"/>
            <a:ext cx="0" cy="481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field monitor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723900"/>
            <a:ext cx="59817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movie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</a:t>
            </a:r>
            <a:r>
              <a:rPr lang="en-US" dirty="0" smtClean="0"/>
              <a:t>monitor and </a:t>
            </a:r>
            <a:r>
              <a:rPr lang="en-US" dirty="0" smtClean="0"/>
              <a:t>edit the properties:</a:t>
            </a:r>
          </a:p>
          <a:p>
            <a:pPr lvl="1"/>
            <a:r>
              <a:rPr lang="en-US" b="1" i="1" dirty="0" smtClean="0"/>
              <a:t>Monitors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Movie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err="1" smtClean="0">
                <a:sym typeface="Wingdings" panose="05000000000000000000" pitchFamily="2" charset="2"/>
              </a:rPr>
              <a:t>MovieMonitor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635370" y="2878604"/>
            <a:ext cx="6391029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7746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movie monitor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74" y="1065910"/>
            <a:ext cx="6634802" cy="47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transmission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</a:t>
            </a:r>
            <a:r>
              <a:rPr lang="en-US" dirty="0" smtClean="0"/>
              <a:t>transmission box and </a:t>
            </a:r>
            <a:r>
              <a:rPr lang="en-US" dirty="0" smtClean="0"/>
              <a:t>edit the properties:</a:t>
            </a:r>
          </a:p>
          <a:p>
            <a:pPr lvl="1"/>
            <a:r>
              <a:rPr lang="en-US" b="1" i="1" dirty="0" smtClean="0"/>
              <a:t>Analysis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Optical Power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Select </a:t>
            </a:r>
            <a:r>
              <a:rPr lang="en-US" b="1" i="1" dirty="0" smtClean="0">
                <a:sym typeface="Wingdings" panose="05000000000000000000" pitchFamily="2" charset="2"/>
              </a:rPr>
              <a:t>Transmission box </a:t>
            </a:r>
            <a:r>
              <a:rPr lang="en-US" dirty="0" smtClean="0">
                <a:sym typeface="Wingdings" panose="05000000000000000000" pitchFamily="2" charset="2"/>
              </a:rPr>
              <a:t>and hit Insert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160" b="45033"/>
          <a:stretch/>
        </p:blipFill>
        <p:spPr>
          <a:xfrm>
            <a:off x="291531" y="2671600"/>
            <a:ext cx="4941276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88014" y="2940642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504" y="2519900"/>
            <a:ext cx="3422722" cy="36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432" y="1834085"/>
            <a:ext cx="4861025" cy="4819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33" y="1009557"/>
            <a:ext cx="8948783" cy="4622103"/>
          </a:xfrm>
        </p:spPr>
        <p:txBody>
          <a:bodyPr/>
          <a:lstStyle/>
          <a:p>
            <a:r>
              <a:rPr lang="en-US" dirty="0"/>
              <a:t>Contains specialized analyses using grouped objects and </a:t>
            </a:r>
            <a:r>
              <a:rPr lang="en-US" dirty="0" smtClean="0"/>
              <a:t>scripts</a:t>
            </a:r>
          </a:p>
          <a:p>
            <a:r>
              <a:rPr lang="en-US" dirty="0" smtClean="0"/>
              <a:t>More on this later…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41505" y="185985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24891" y="4807131"/>
            <a:ext cx="2133599" cy="1323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transmission 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805771"/>
            <a:ext cx="6771183" cy="534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97" y="1416091"/>
            <a:ext cx="8443339" cy="4561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26274"/>
            <a:ext cx="7740650" cy="4622103"/>
          </a:xfrm>
        </p:spPr>
        <p:txBody>
          <a:bodyPr/>
          <a:lstStyle/>
          <a:p>
            <a:r>
              <a:rPr lang="en-US" dirty="0" smtClean="0"/>
              <a:t>Click the </a:t>
            </a:r>
            <a:r>
              <a:rPr lang="en-US" b="1" i="1" dirty="0" smtClean="0"/>
              <a:t>Run </a:t>
            </a:r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91008" y="1469725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6101"/>
          <a:stretch/>
        </p:blipFill>
        <p:spPr>
          <a:xfrm>
            <a:off x="752475" y="1986176"/>
            <a:ext cx="7639050" cy="4564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transmission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Right-click </a:t>
            </a:r>
            <a:r>
              <a:rPr lang="en-US" b="1" i="1" dirty="0" err="1" smtClean="0"/>
              <a:t>trans_box</a:t>
            </a:r>
            <a:r>
              <a:rPr lang="en-US" b="1" i="1" dirty="0" smtClean="0"/>
              <a:t> </a:t>
            </a:r>
            <a:r>
              <a:rPr lang="en-US" b="1" i="1" dirty="0" smtClean="0">
                <a:sym typeface="Wingdings" panose="05000000000000000000" pitchFamily="2" charset="2"/>
              </a:rPr>
              <a:t> visualize  </a:t>
            </a:r>
            <a:r>
              <a:rPr lang="en-US" b="1" i="1" dirty="0" smtClean="0">
                <a:sym typeface="Wingdings" panose="05000000000000000000" pitchFamily="2" charset="2"/>
              </a:rPr>
              <a:t>T</a:t>
            </a:r>
            <a:endParaRPr lang="en-US" b="1" i="1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Select </a:t>
            </a:r>
            <a:r>
              <a:rPr lang="en-US" b="1" i="1" dirty="0" smtClean="0">
                <a:sym typeface="Wingdings" panose="05000000000000000000" pitchFamily="2" charset="2"/>
              </a:rPr>
              <a:t>Abs </a:t>
            </a:r>
            <a:r>
              <a:rPr lang="en-US" dirty="0" smtClean="0">
                <a:sym typeface="Wingdings" panose="05000000000000000000" pitchFamily="2" charset="2"/>
              </a:rPr>
              <a:t>for the </a:t>
            </a:r>
            <a:r>
              <a:rPr lang="en-US" i="1" dirty="0" smtClean="0">
                <a:sym typeface="Wingdings" panose="05000000000000000000" pitchFamily="2" charset="2"/>
              </a:rPr>
              <a:t>Scalar Operation</a:t>
            </a:r>
            <a:endParaRPr lang="en-US" i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04263" y="6000097"/>
            <a:ext cx="0" cy="3509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7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99" y="120052"/>
            <a:ext cx="8243389" cy="9458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Circuit model of dipole antenna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35" y="972717"/>
            <a:ext cx="7740650" cy="462210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Let’s analyze dipole antenna using circuit model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649" y="3348185"/>
            <a:ext cx="4030708" cy="4736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022" y="338906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+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197" y="338497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+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1372" y="33808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+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0327" y="3375738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F0FFF"/>
                </a:solidFill>
                <a:latin typeface="Wide Latin" panose="020A0A07050505020404" pitchFamily="18" charset="0"/>
              </a:rPr>
              <a:t>-</a:t>
            </a:r>
            <a:endParaRPr lang="en-US" sz="2000" dirty="0">
              <a:solidFill>
                <a:srgbClr val="0F0FFF"/>
              </a:solidFill>
              <a:latin typeface="Wide Latin" panose="020A0A070505050204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5502" y="3371646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F0FFF"/>
                </a:solidFill>
                <a:latin typeface="Wide Latin" panose="020A0A07050505020404" pitchFamily="18" charset="0"/>
              </a:rPr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0677" y="3367554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F0FFF"/>
                </a:solidFill>
                <a:latin typeface="Wide Latin" panose="020A0A07050505020404" pitchFamily="18" charset="0"/>
              </a:rPr>
              <a:t>-</a:t>
            </a:r>
          </a:p>
        </p:txBody>
      </p:sp>
      <p:sp>
        <p:nvSpPr>
          <p:cNvPr id="13" name="Arc 12"/>
          <p:cNvSpPr/>
          <p:nvPr/>
        </p:nvSpPr>
        <p:spPr>
          <a:xfrm>
            <a:off x="901127" y="1791073"/>
            <a:ext cx="3053383" cy="2934705"/>
          </a:xfrm>
          <a:prstGeom prst="arc">
            <a:avLst>
              <a:gd name="adj1" fmla="val 10784706"/>
              <a:gd name="adj2" fmla="val 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21565" y="182580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82095" y="3672113"/>
            <a:ext cx="180267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17223" y="3276429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</a:t>
            </a:r>
            <a:endParaRPr lang="en-US" sz="2400" b="1" dirty="0"/>
          </a:p>
        </p:txBody>
      </p:sp>
      <p:sp>
        <p:nvSpPr>
          <p:cNvPr id="18" name="Arc 17"/>
          <p:cNvSpPr/>
          <p:nvPr/>
        </p:nvSpPr>
        <p:spPr>
          <a:xfrm rot="16200000" flipV="1">
            <a:off x="2115018" y="3151325"/>
            <a:ext cx="866236" cy="832567"/>
          </a:xfrm>
          <a:prstGeom prst="arc">
            <a:avLst>
              <a:gd name="adj1" fmla="val 10784706"/>
              <a:gd name="adj2" fmla="val 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20485" y="2796761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4859407" y="1767780"/>
            <a:ext cx="4030708" cy="3299111"/>
            <a:chOff x="4859407" y="1767780"/>
            <a:chExt cx="4030708" cy="3299111"/>
          </a:xfrm>
        </p:grpSpPr>
        <p:sp>
          <p:nvSpPr>
            <p:cNvPr id="20" name="Rectangle 19"/>
            <p:cNvSpPr/>
            <p:nvPr/>
          </p:nvSpPr>
          <p:spPr>
            <a:xfrm>
              <a:off x="4859407" y="3335338"/>
              <a:ext cx="4030708" cy="47368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371439" y="2132186"/>
              <a:ext cx="3053383" cy="2934705"/>
            </a:xfrm>
            <a:prstGeom prst="arc">
              <a:avLst>
                <a:gd name="adj1" fmla="val 10801887"/>
                <a:gd name="adj2" fmla="val 0"/>
              </a:avLst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6294995" y="3016572"/>
              <a:ext cx="1226480" cy="1178809"/>
            </a:xfrm>
            <a:prstGeom prst="arc">
              <a:avLst>
                <a:gd name="adj1" fmla="val 10784706"/>
                <a:gd name="adj2" fmla="val 0"/>
              </a:avLst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856745" y="2828783"/>
              <a:ext cx="164965" cy="359623"/>
              <a:chOff x="6850334" y="2418852"/>
              <a:chExt cx="164965" cy="359623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6850334" y="2418852"/>
                <a:ext cx="0" cy="3570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015299" y="2421423"/>
                <a:ext cx="0" cy="3570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6862944" y="2478029"/>
                <a:ext cx="142511" cy="243840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830724" y="1942270"/>
              <a:ext cx="164965" cy="359623"/>
              <a:chOff x="7002734" y="2571252"/>
              <a:chExt cx="164965" cy="35962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7002734" y="2571252"/>
                <a:ext cx="0" cy="3570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167699" y="2573823"/>
                <a:ext cx="0" cy="3570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7015344" y="2630429"/>
                <a:ext cx="142511" cy="243840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696019" y="3461360"/>
              <a:ext cx="559946" cy="274689"/>
              <a:chOff x="7693373" y="3581757"/>
              <a:chExt cx="609453" cy="148120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7693373" y="3581757"/>
                <a:ext cx="154110" cy="148120"/>
              </a:xfrm>
              <a:prstGeom prst="arc">
                <a:avLst>
                  <a:gd name="adj1" fmla="val 10784706"/>
                  <a:gd name="adj2" fmla="val 0"/>
                </a:avLst>
              </a:prstGeom>
              <a:ln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>
                <a:off x="7845153" y="3581757"/>
                <a:ext cx="154110" cy="148120"/>
              </a:xfrm>
              <a:prstGeom prst="arc">
                <a:avLst>
                  <a:gd name="adj1" fmla="val 10784706"/>
                  <a:gd name="adj2" fmla="val 0"/>
                </a:avLst>
              </a:prstGeom>
              <a:ln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 36"/>
              <p:cNvSpPr/>
              <p:nvPr/>
            </p:nvSpPr>
            <p:spPr>
              <a:xfrm>
                <a:off x="7996935" y="3581757"/>
                <a:ext cx="154110" cy="148120"/>
              </a:xfrm>
              <a:prstGeom prst="arc">
                <a:avLst>
                  <a:gd name="adj1" fmla="val 10784706"/>
                  <a:gd name="adj2" fmla="val 0"/>
                </a:avLst>
              </a:prstGeom>
              <a:ln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>
                <a:off x="8148716" y="3581757"/>
                <a:ext cx="154110" cy="148120"/>
              </a:xfrm>
              <a:prstGeom prst="arc">
                <a:avLst>
                  <a:gd name="adj1" fmla="val 10784706"/>
                  <a:gd name="adj2" fmla="val 0"/>
                </a:avLst>
              </a:prstGeom>
              <a:ln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610446" y="3462124"/>
              <a:ext cx="559946" cy="274689"/>
              <a:chOff x="7782048" y="3581757"/>
              <a:chExt cx="609453" cy="148120"/>
            </a:xfrm>
          </p:grpSpPr>
          <p:sp>
            <p:nvSpPr>
              <p:cNvPr id="41" name="Arc 40"/>
              <p:cNvSpPr/>
              <p:nvPr/>
            </p:nvSpPr>
            <p:spPr>
              <a:xfrm>
                <a:off x="7782048" y="3581757"/>
                <a:ext cx="154110" cy="148120"/>
              </a:xfrm>
              <a:prstGeom prst="arc">
                <a:avLst>
                  <a:gd name="adj1" fmla="val 10784706"/>
                  <a:gd name="adj2" fmla="val 0"/>
                </a:avLst>
              </a:prstGeom>
              <a:ln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>
                <a:off x="7933829" y="3581757"/>
                <a:ext cx="154110" cy="148120"/>
              </a:xfrm>
              <a:prstGeom prst="arc">
                <a:avLst>
                  <a:gd name="adj1" fmla="val 10784706"/>
                  <a:gd name="adj2" fmla="val 0"/>
                </a:avLst>
              </a:prstGeom>
              <a:ln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/>
              <p:cNvSpPr/>
              <p:nvPr/>
            </p:nvSpPr>
            <p:spPr>
              <a:xfrm>
                <a:off x="8085610" y="3581757"/>
                <a:ext cx="154110" cy="148120"/>
              </a:xfrm>
              <a:prstGeom prst="arc">
                <a:avLst>
                  <a:gd name="adj1" fmla="val 10784706"/>
                  <a:gd name="adj2" fmla="val 0"/>
                </a:avLst>
              </a:prstGeom>
              <a:ln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>
                <a:off x="8237391" y="3581757"/>
                <a:ext cx="154110" cy="148120"/>
              </a:xfrm>
              <a:prstGeom prst="arc">
                <a:avLst>
                  <a:gd name="adj1" fmla="val 10784706"/>
                  <a:gd name="adj2" fmla="val 0"/>
                </a:avLst>
              </a:prstGeom>
              <a:ln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562574" y="3461234"/>
              <a:ext cx="559946" cy="274689"/>
              <a:chOff x="7904881" y="3581757"/>
              <a:chExt cx="609453" cy="148120"/>
            </a:xfrm>
          </p:grpSpPr>
          <p:sp>
            <p:nvSpPr>
              <p:cNvPr id="46" name="Arc 45"/>
              <p:cNvSpPr/>
              <p:nvPr/>
            </p:nvSpPr>
            <p:spPr>
              <a:xfrm>
                <a:off x="7904881" y="3581757"/>
                <a:ext cx="154110" cy="148120"/>
              </a:xfrm>
              <a:prstGeom prst="arc">
                <a:avLst>
                  <a:gd name="adj1" fmla="val 10784706"/>
                  <a:gd name="adj2" fmla="val 0"/>
                </a:avLst>
              </a:prstGeom>
              <a:ln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/>
              <p:cNvSpPr/>
              <p:nvPr/>
            </p:nvSpPr>
            <p:spPr>
              <a:xfrm>
                <a:off x="8056662" y="3581757"/>
                <a:ext cx="154110" cy="148120"/>
              </a:xfrm>
              <a:prstGeom prst="arc">
                <a:avLst>
                  <a:gd name="adj1" fmla="val 10784706"/>
                  <a:gd name="adj2" fmla="val 0"/>
                </a:avLst>
              </a:prstGeom>
              <a:ln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Arc 47"/>
              <p:cNvSpPr/>
              <p:nvPr/>
            </p:nvSpPr>
            <p:spPr>
              <a:xfrm>
                <a:off x="8208443" y="3581757"/>
                <a:ext cx="154110" cy="148120"/>
              </a:xfrm>
              <a:prstGeom prst="arc">
                <a:avLst>
                  <a:gd name="adj1" fmla="val 10784706"/>
                  <a:gd name="adj2" fmla="val 0"/>
                </a:avLst>
              </a:prstGeom>
              <a:ln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Arc 48"/>
              <p:cNvSpPr/>
              <p:nvPr/>
            </p:nvSpPr>
            <p:spPr>
              <a:xfrm>
                <a:off x="8360224" y="3581757"/>
                <a:ext cx="154110" cy="148120"/>
              </a:xfrm>
              <a:prstGeom prst="arc">
                <a:avLst>
                  <a:gd name="adj1" fmla="val 10784706"/>
                  <a:gd name="adj2" fmla="val 0"/>
                </a:avLst>
              </a:prstGeom>
              <a:ln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1" name="Straight Connector 50"/>
            <p:cNvCxnSpPr>
              <a:stCxn id="41" idx="0"/>
              <a:endCxn id="49" idx="2"/>
            </p:cNvCxnSpPr>
            <p:nvPr/>
          </p:nvCxnSpPr>
          <p:spPr>
            <a:xfrm flipH="1" flipV="1">
              <a:off x="6122519" y="3598579"/>
              <a:ext cx="487927" cy="1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4" idx="2"/>
              <a:endCxn id="35" idx="0"/>
            </p:cNvCxnSpPr>
            <p:nvPr/>
          </p:nvCxnSpPr>
          <p:spPr>
            <a:xfrm flipV="1">
              <a:off x="7170392" y="3599019"/>
              <a:ext cx="525627" cy="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1" idx="2"/>
              <a:endCxn id="38" idx="2"/>
            </p:cNvCxnSpPr>
            <p:nvPr/>
          </p:nvCxnSpPr>
          <p:spPr>
            <a:xfrm flipH="1" flipV="1">
              <a:off x="8255961" y="3598705"/>
              <a:ext cx="168861" cy="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6" idx="0"/>
              <a:endCxn id="21" idx="0"/>
            </p:cNvCxnSpPr>
            <p:nvPr/>
          </p:nvCxnSpPr>
          <p:spPr>
            <a:xfrm flipH="1" flipV="1">
              <a:off x="5371439" y="3598700"/>
              <a:ext cx="191135" cy="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015164" y="176778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22781" y="266960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22167" y="3498191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</a:t>
              </a:r>
              <a:endParaRPr lang="en-US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02335" y="3503527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</a:t>
              </a:r>
              <a:endParaRPr lang="en-US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67798" y="349456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</a:t>
              </a:r>
              <a:endParaRPr lang="en-US" b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 rot="5400000">
            <a:off x="3122600" y="5264046"/>
            <a:ext cx="164965" cy="359623"/>
            <a:chOff x="7002734" y="2571252"/>
            <a:chExt cx="164965" cy="359623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7002734" y="2571252"/>
              <a:ext cx="0" cy="3570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167699" y="2573823"/>
              <a:ext cx="0" cy="3570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 rot="5400000">
            <a:off x="1974652" y="5294701"/>
            <a:ext cx="559946" cy="274689"/>
            <a:chOff x="7782048" y="3581757"/>
            <a:chExt cx="609453" cy="148120"/>
          </a:xfrm>
        </p:grpSpPr>
        <p:sp>
          <p:nvSpPr>
            <p:cNvPr id="70" name="Arc 69"/>
            <p:cNvSpPr/>
            <p:nvPr/>
          </p:nvSpPr>
          <p:spPr>
            <a:xfrm>
              <a:off x="7782048" y="3581757"/>
              <a:ext cx="154110" cy="148120"/>
            </a:xfrm>
            <a:prstGeom prst="arc">
              <a:avLst>
                <a:gd name="adj1" fmla="val 10784706"/>
                <a:gd name="adj2" fmla="val 0"/>
              </a:avLst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c 70"/>
            <p:cNvSpPr/>
            <p:nvPr/>
          </p:nvSpPr>
          <p:spPr>
            <a:xfrm>
              <a:off x="7933829" y="3581757"/>
              <a:ext cx="154110" cy="148120"/>
            </a:xfrm>
            <a:prstGeom prst="arc">
              <a:avLst>
                <a:gd name="adj1" fmla="val 10784706"/>
                <a:gd name="adj2" fmla="val 0"/>
              </a:avLst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/>
            <p:cNvSpPr/>
            <p:nvPr/>
          </p:nvSpPr>
          <p:spPr>
            <a:xfrm>
              <a:off x="8085610" y="3581757"/>
              <a:ext cx="154110" cy="148120"/>
            </a:xfrm>
            <a:prstGeom prst="arc">
              <a:avLst>
                <a:gd name="adj1" fmla="val 10784706"/>
                <a:gd name="adj2" fmla="val 0"/>
              </a:avLst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/>
            <p:cNvSpPr/>
            <p:nvPr/>
          </p:nvSpPr>
          <p:spPr>
            <a:xfrm>
              <a:off x="8237391" y="3581757"/>
              <a:ext cx="154110" cy="148120"/>
            </a:xfrm>
            <a:prstGeom prst="arc">
              <a:avLst>
                <a:gd name="adj1" fmla="val 10784706"/>
                <a:gd name="adj2" fmla="val 0"/>
              </a:avLst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4" name="Straight Connector 73"/>
          <p:cNvCxnSpPr/>
          <p:nvPr/>
        </p:nvCxnSpPr>
        <p:spPr>
          <a:xfrm flipH="1">
            <a:off x="2269573" y="4803657"/>
            <a:ext cx="0" cy="36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269573" y="4803657"/>
            <a:ext cx="2618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203797" y="4803657"/>
            <a:ext cx="0" cy="557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3" idx="2"/>
          </p:cNvCxnSpPr>
          <p:nvPr/>
        </p:nvCxnSpPr>
        <p:spPr>
          <a:xfrm flipH="1">
            <a:off x="2252518" y="5712018"/>
            <a:ext cx="2106" cy="245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250379" y="5957308"/>
            <a:ext cx="953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203798" y="5526340"/>
            <a:ext cx="0" cy="4309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2517271" y="4707172"/>
            <a:ext cx="459451" cy="149022"/>
            <a:chOff x="5678967" y="4382338"/>
            <a:chExt cx="459451" cy="149022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5678967" y="4382339"/>
              <a:ext cx="80706" cy="149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5752912" y="4382338"/>
              <a:ext cx="80706" cy="149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5831367" y="4382339"/>
              <a:ext cx="80706" cy="149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5905312" y="4382338"/>
              <a:ext cx="80706" cy="149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5983767" y="4382339"/>
              <a:ext cx="80706" cy="149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6057712" y="4382338"/>
              <a:ext cx="80706" cy="149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/>
          <p:cNvCxnSpPr/>
          <p:nvPr/>
        </p:nvCxnSpPr>
        <p:spPr>
          <a:xfrm>
            <a:off x="2952333" y="4803657"/>
            <a:ext cx="2618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387615" y="5252755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860290" y="5242808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</a:t>
            </a:r>
            <a:endParaRPr lang="en-US" sz="2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2101976" y="4284890"/>
            <a:ext cx="158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 =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rad</a:t>
            </a:r>
            <a:r>
              <a:rPr lang="en-US" sz="2000" dirty="0" smtClean="0"/>
              <a:t> +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loss</a:t>
            </a:r>
            <a:endParaRPr lang="en-US" sz="2000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/>
              <p:cNvSpPr txBox="1"/>
              <p:nvPr/>
            </p:nvSpPr>
            <p:spPr>
              <a:xfrm>
                <a:off x="3849859" y="4059984"/>
                <a:ext cx="1628010" cy="1759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859" y="4059984"/>
                <a:ext cx="1628010" cy="17597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/>
          <p:cNvSpPr txBox="1"/>
          <p:nvPr/>
        </p:nvSpPr>
        <p:spPr>
          <a:xfrm>
            <a:off x="449871" y="4660949"/>
            <a:ext cx="169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Lumped circuit:</a:t>
            </a:r>
            <a:endParaRPr lang="en-US" b="1" dirty="0"/>
          </a:p>
        </p:txBody>
      </p:sp>
      <p:sp>
        <p:nvSpPr>
          <p:cNvPr id="107" name="Rectangle 106"/>
          <p:cNvSpPr/>
          <p:nvPr/>
        </p:nvSpPr>
        <p:spPr>
          <a:xfrm>
            <a:off x="3708537" y="5936959"/>
            <a:ext cx="70147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See: www.physics.princeton.edu</a:t>
            </a:r>
            <a:r>
              <a:rPr lang="en-US" sz="1400" dirty="0"/>
              <a:t>/~mcdonald/examples/cap_antenna.pdf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395243" y="4025407"/>
            <a:ext cx="203312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268943" y="40040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245404" y="3567608"/>
            <a:ext cx="0" cy="2818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-32292" y="348684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/>
              <p:cNvSpPr txBox="1"/>
              <p:nvPr/>
            </p:nvSpPr>
            <p:spPr>
              <a:xfrm>
                <a:off x="6088197" y="4195381"/>
                <a:ext cx="2109788" cy="76251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lIns="91440" tIns="91440" rIns="91440" bIns="9144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≅0.45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97" y="4195381"/>
                <a:ext cx="2109788" cy="7625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/>
              <p:cNvSpPr txBox="1"/>
              <p:nvPr/>
            </p:nvSpPr>
            <p:spPr>
              <a:xfrm>
                <a:off x="5984599" y="4990256"/>
                <a:ext cx="251889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Pretty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reality,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≅0.48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(depends on wire radius)</a:t>
                </a:r>
                <a:endParaRPr lang="en-US" dirty="0"/>
              </a:p>
            </p:txBody>
          </p:sp>
        </mc:Choice>
        <mc:Fallback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599" y="4990256"/>
                <a:ext cx="2518895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2179" t="-3974" r="-145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79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4" grpId="0"/>
      <p:bldP spid="107" grpId="0"/>
      <p:bldP spid="115" grpId="0" animBg="1"/>
      <p:bldP spid="1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transmission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9" y="1202499"/>
            <a:ext cx="8060509" cy="4622103"/>
          </a:xfrm>
        </p:spPr>
        <p:txBody>
          <a:bodyPr/>
          <a:lstStyle/>
          <a:p>
            <a:r>
              <a:rPr lang="en-US" dirty="0" smtClean="0"/>
              <a:t>Transmission box measures net power that leaves the box.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nanobar</a:t>
            </a:r>
            <a:r>
              <a:rPr lang="en-US" dirty="0" smtClean="0"/>
              <a:t> absorbs energy and therefore the net power is negative because of loss.</a:t>
            </a:r>
          </a:p>
          <a:p>
            <a:r>
              <a:rPr lang="en-US" dirty="0" smtClean="0"/>
              <a:t>We observe resonance peak close to 950nm. Let’s try to optimize </a:t>
            </a:r>
            <a:r>
              <a:rPr lang="en-US" dirty="0" err="1" smtClean="0"/>
              <a:t>nanobar</a:t>
            </a:r>
            <a:r>
              <a:rPr lang="en-US" dirty="0" smtClean="0"/>
              <a:t> length to push the resonance closer to 800nm</a:t>
            </a:r>
          </a:p>
        </p:txBody>
      </p:sp>
    </p:spTree>
    <p:extLst>
      <p:ext uri="{BB962C8B-B14F-4D97-AF65-F5344CB8AC3E}">
        <p14:creationId xmlns:p14="http://schemas.microsoft.com/office/powerpoint/2010/main" val="13715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0" y="2450531"/>
            <a:ext cx="3398077" cy="2922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sweep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9" y="1202499"/>
            <a:ext cx="6240417" cy="4622103"/>
          </a:xfrm>
        </p:spPr>
        <p:txBody>
          <a:bodyPr/>
          <a:lstStyle/>
          <a:p>
            <a:r>
              <a:rPr lang="en-US" dirty="0" smtClean="0"/>
              <a:t>Let’s fine-tune the </a:t>
            </a:r>
            <a:r>
              <a:rPr lang="en-US" dirty="0" err="1" smtClean="0"/>
              <a:t>nanobar</a:t>
            </a:r>
            <a:r>
              <a:rPr lang="en-US" dirty="0" smtClean="0"/>
              <a:t> length so that resonance peak occurs closer to 800nm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Select </a:t>
            </a:r>
            <a:r>
              <a:rPr lang="en-US" b="1" i="1" dirty="0"/>
              <a:t>Optimizations </a:t>
            </a:r>
            <a:r>
              <a:rPr lang="en-US" b="1" i="1" dirty="0" smtClean="0"/>
              <a:t>and Sweeps </a:t>
            </a:r>
            <a:r>
              <a:rPr lang="en-US" dirty="0" smtClean="0"/>
              <a:t>toolbar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smtClean="0"/>
              <a:t>Click the icon </a:t>
            </a:r>
            <a:r>
              <a:rPr lang="en-US" b="1" i="1" dirty="0" smtClean="0"/>
              <a:t>Create New Parameter</a:t>
            </a:r>
            <a:br>
              <a:rPr lang="en-US" b="1" i="1" dirty="0" smtClean="0"/>
            </a:br>
            <a:r>
              <a:rPr lang="en-US" b="1" i="1" dirty="0" smtClean="0"/>
              <a:t>Sweep</a:t>
            </a:r>
          </a:p>
          <a:p>
            <a:r>
              <a:rPr lang="en-US" dirty="0" smtClean="0"/>
              <a:t>Right-click </a:t>
            </a:r>
            <a:r>
              <a:rPr lang="en-US" b="1" i="1" dirty="0" smtClean="0"/>
              <a:t>sweep </a:t>
            </a:r>
            <a:r>
              <a:rPr lang="en-US" dirty="0" smtClean="0"/>
              <a:t>and click </a:t>
            </a:r>
            <a:r>
              <a:rPr lang="en-US" b="1" i="1" dirty="0" smtClean="0"/>
              <a:t>Edit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0331" y="5033554"/>
            <a:ext cx="1480457" cy="33092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20937" y="2725783"/>
            <a:ext cx="513806" cy="113211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4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sweep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55" y="894631"/>
            <a:ext cx="6969386" cy="52127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1360" y="1846217"/>
            <a:ext cx="740229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71359" y="3824394"/>
            <a:ext cx="740229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33" y="1202499"/>
            <a:ext cx="2847975" cy="357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sweep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b="1" i="1" dirty="0" smtClean="0"/>
              <a:t>Run</a:t>
            </a:r>
            <a:r>
              <a:rPr lang="en-US" dirty="0" smtClean="0"/>
              <a:t> icon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58089" y="1466490"/>
            <a:ext cx="441708" cy="4714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parameter sweep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click </a:t>
            </a:r>
            <a:r>
              <a:rPr lang="en-US" b="1" i="1" dirty="0" smtClean="0"/>
              <a:t>Sweep</a:t>
            </a:r>
            <a:r>
              <a:rPr lang="en-US" dirty="0" smtClean="0"/>
              <a:t>, select </a:t>
            </a:r>
            <a:r>
              <a:rPr lang="en-US" b="1" i="1" dirty="0" smtClean="0"/>
              <a:t>Visualize </a:t>
            </a:r>
            <a:r>
              <a:rPr lang="en-US" b="1" i="1" dirty="0" smtClean="0">
                <a:sym typeface="Wingdings" panose="05000000000000000000" pitchFamily="2" charset="2"/>
              </a:rPr>
              <a:t> Absorption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Select </a:t>
            </a:r>
            <a:r>
              <a:rPr lang="en-US" b="1" i="1" dirty="0" smtClean="0">
                <a:sym typeface="Wingdings" panose="05000000000000000000" pitchFamily="2" charset="2"/>
              </a:rPr>
              <a:t>Abs </a:t>
            </a:r>
            <a:r>
              <a:rPr lang="en-US" dirty="0" smtClean="0">
                <a:sym typeface="Wingdings" panose="05000000000000000000" pitchFamily="2" charset="2"/>
              </a:rPr>
              <a:t>for scalar operation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3728"/>
          <a:stretch/>
        </p:blipFill>
        <p:spPr>
          <a:xfrm>
            <a:off x="851089" y="1989796"/>
            <a:ext cx="6767442" cy="422206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783015" y="5530362"/>
            <a:ext cx="158262" cy="474784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4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theory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 even close to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!</a:t>
                </a:r>
              </a:p>
              <a:p>
                <a:r>
                  <a:rPr lang="en-US" dirty="0" smtClean="0"/>
                  <a:t>What’s wrong?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6" t="-1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73" y="2011212"/>
            <a:ext cx="5095683" cy="3821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3462" y="5704758"/>
            <a:ext cx="2428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Nanobar</a:t>
            </a:r>
            <a:r>
              <a:rPr lang="en-US" sz="2000" dirty="0" smtClean="0"/>
              <a:t> length (nm)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87709" y="3508887"/>
            <a:ext cx="3407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Resonance wavelength (nm)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352925" y="3172221"/>
            <a:ext cx="11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3965" y="4438489"/>
            <a:ext cx="143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Circuit model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forgot kinetic inductance!</a:t>
            </a:r>
          </a:p>
          <a:p>
            <a:r>
              <a:rPr lang="en-US" dirty="0" smtClean="0"/>
              <a:t>Electron motion lags with respect to applied field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2599" y="120052"/>
            <a:ext cx="8243389" cy="945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E09E19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dirty="0"/>
              <a:t>Comparison with theory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27146" y="2179037"/>
            <a:ext cx="7613953" cy="2040965"/>
            <a:chOff x="2407920" y="1813897"/>
            <a:chExt cx="7613953" cy="2040965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2407920" y="2013712"/>
              <a:ext cx="353568" cy="445008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667760" y="2013712"/>
              <a:ext cx="353568" cy="445008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667760" y="3019552"/>
              <a:ext cx="353568" cy="445008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2407920" y="2458720"/>
              <a:ext cx="1259840" cy="100584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761488" y="2013712"/>
              <a:ext cx="125984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021328" y="2013712"/>
              <a:ext cx="0" cy="100584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476532" y="3485530"/>
              <a:ext cx="1254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 electrons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85686" y="257150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443773" y="2674840"/>
              <a:ext cx="1188134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971668" y="2722099"/>
                  <a:ext cx="1323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668" y="2722099"/>
                  <a:ext cx="132344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5455" r="-36364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627135" y="1813897"/>
                  <a:ext cx="2990306" cy="18473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𝑚𝑁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𝑞𝑁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oMath>
                    </m:oMathPara>
                  </a14:m>
                  <a:endParaRPr lang="en-US" b="0" dirty="0" smtClean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𝑞𝑁𝑣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oMath>
                    </m:oMathPara>
                  </a14:m>
                  <a:endParaRPr lang="en-US" b="0" dirty="0" smtClean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7135" y="1813897"/>
                  <a:ext cx="2990306" cy="18473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/>
                <p:cNvSpPr/>
                <p:nvPr/>
              </p:nvSpPr>
              <p:spPr>
                <a:xfrm>
                  <a:off x="8252990" y="2009914"/>
                  <a:ext cx="1299971" cy="664926"/>
                </a:xfrm>
                <a:prstGeom prst="rect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𝑛𝐴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2990" y="2009914"/>
                  <a:ext cx="1299971" cy="66492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005295" y="2752535"/>
                  <a:ext cx="2016578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 smtClean="0"/>
                    <a:t> electron density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 smtClean="0"/>
                    <a:t> electron mass</a:t>
                  </a:r>
                  <a:endParaRPr lang="en-US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5295" y="2752535"/>
                  <a:ext cx="2016578" cy="5539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021" t="-14286" r="-3021" b="-25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>
              <a:off x="3844544" y="3103685"/>
              <a:ext cx="50838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030783" y="3169100"/>
                  <a:ext cx="2030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0783" y="3169100"/>
                  <a:ext cx="20300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303" r="-2121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 rot="5400000">
            <a:off x="5663324" y="5187216"/>
            <a:ext cx="164965" cy="359623"/>
            <a:chOff x="7002734" y="2571252"/>
            <a:chExt cx="164965" cy="35962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002734" y="2571252"/>
              <a:ext cx="0" cy="3570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67699" y="2573823"/>
              <a:ext cx="0" cy="3570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>
            <a:off x="4515376" y="5217871"/>
            <a:ext cx="559946" cy="274689"/>
            <a:chOff x="7782048" y="3581757"/>
            <a:chExt cx="609453" cy="148120"/>
          </a:xfrm>
        </p:grpSpPr>
        <p:sp>
          <p:nvSpPr>
            <p:cNvPr id="32" name="Arc 31"/>
            <p:cNvSpPr/>
            <p:nvPr/>
          </p:nvSpPr>
          <p:spPr>
            <a:xfrm>
              <a:off x="7782048" y="3581757"/>
              <a:ext cx="154110" cy="148120"/>
            </a:xfrm>
            <a:prstGeom prst="arc">
              <a:avLst>
                <a:gd name="adj1" fmla="val 10784706"/>
                <a:gd name="adj2" fmla="val 0"/>
              </a:avLst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7933829" y="3581757"/>
              <a:ext cx="154110" cy="148120"/>
            </a:xfrm>
            <a:prstGeom prst="arc">
              <a:avLst>
                <a:gd name="adj1" fmla="val 10784706"/>
                <a:gd name="adj2" fmla="val 0"/>
              </a:avLst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>
              <a:off x="8085610" y="3581757"/>
              <a:ext cx="154110" cy="148120"/>
            </a:xfrm>
            <a:prstGeom prst="arc">
              <a:avLst>
                <a:gd name="adj1" fmla="val 10784706"/>
                <a:gd name="adj2" fmla="val 0"/>
              </a:avLst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>
              <a:off x="8237391" y="3581757"/>
              <a:ext cx="154110" cy="148120"/>
            </a:xfrm>
            <a:prstGeom prst="arc">
              <a:avLst>
                <a:gd name="adj1" fmla="val 10784706"/>
                <a:gd name="adj2" fmla="val 0"/>
              </a:avLst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H="1">
            <a:off x="4810297" y="4726827"/>
            <a:ext cx="0" cy="36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10297" y="4726827"/>
            <a:ext cx="2618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44521" y="4726827"/>
            <a:ext cx="0" cy="557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2"/>
          </p:cNvCxnSpPr>
          <p:nvPr/>
        </p:nvCxnSpPr>
        <p:spPr>
          <a:xfrm flipH="1">
            <a:off x="4793242" y="5635188"/>
            <a:ext cx="2106" cy="245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91103" y="5880478"/>
            <a:ext cx="953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744522" y="5449510"/>
            <a:ext cx="0" cy="4309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057995" y="4630342"/>
            <a:ext cx="459451" cy="149022"/>
            <a:chOff x="5678967" y="4382338"/>
            <a:chExt cx="459451" cy="149022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5678967" y="4382339"/>
              <a:ext cx="80706" cy="149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5752912" y="4382338"/>
              <a:ext cx="80706" cy="149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831367" y="4382339"/>
              <a:ext cx="80706" cy="149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5905312" y="4382338"/>
              <a:ext cx="80706" cy="149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983767" y="4382339"/>
              <a:ext cx="80706" cy="149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057712" y="4382338"/>
              <a:ext cx="80706" cy="149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5493057" y="4726827"/>
            <a:ext cx="2618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928339" y="5175925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2700" y="4208060"/>
            <a:ext cx="158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 =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rad</a:t>
            </a:r>
            <a:r>
              <a:rPr lang="en-US" sz="2000" dirty="0" smtClean="0"/>
              <a:t> +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loss</a:t>
            </a:r>
            <a:endParaRPr lang="en-US" sz="2000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2990595" y="4584119"/>
            <a:ext cx="169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Lumped circuit: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33239" y="5188745"/>
            <a:ext cx="9364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L = 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 + L</a:t>
            </a:r>
            <a:r>
              <a:rPr lang="en-US" sz="2000" baseline="-25000" dirty="0" smtClean="0"/>
              <a:t>k</a:t>
            </a:r>
            <a:endParaRPr lang="en-US" sz="2000" baseline="-25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82259" y="5493597"/>
            <a:ext cx="69669" cy="386881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06347" y="581985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See: EE236A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  <p:bldP spid="2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179097"/>
            <a:ext cx="7740650" cy="4622103"/>
          </a:xfrm>
        </p:spPr>
        <p:txBody>
          <a:bodyPr/>
          <a:lstStyle/>
          <a:p>
            <a:r>
              <a:rPr lang="en-US" dirty="0" smtClean="0"/>
              <a:t>Much better match by including L</a:t>
            </a:r>
            <a:r>
              <a:rPr lang="en-US" baseline="-25000" dirty="0" smtClean="0"/>
              <a:t>k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60" y="2016961"/>
            <a:ext cx="4810114" cy="3607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3352" y="5424492"/>
            <a:ext cx="2428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Nanobar</a:t>
            </a:r>
            <a:r>
              <a:rPr lang="en-US" sz="2000" dirty="0" smtClean="0"/>
              <a:t> length (nm)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28091" y="3369629"/>
            <a:ext cx="3407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Resonance wavelength (nm)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84335" y="3328884"/>
            <a:ext cx="11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84781" y="4442626"/>
            <a:ext cx="143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Circuit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9737" y="2540620"/>
            <a:ext cx="216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F0FFF"/>
                </a:solidFill>
              </a:rPr>
              <a:t>Circuit model with L</a:t>
            </a:r>
            <a:r>
              <a:rPr lang="en-US" baseline="-25000" dirty="0" smtClean="0">
                <a:solidFill>
                  <a:srgbClr val="0F0FFF"/>
                </a:solidFill>
              </a:rPr>
              <a:t>k</a:t>
            </a:r>
            <a:endParaRPr lang="en-US" baseline="-25000" dirty="0">
              <a:solidFill>
                <a:srgbClr val="0F0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parameter sweep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600" y="1202499"/>
                <a:ext cx="8138886" cy="4622103"/>
              </a:xfrm>
            </p:spPr>
            <p:txBody>
              <a:bodyPr/>
              <a:lstStyle/>
              <a:p>
                <a:r>
                  <a:rPr lang="en-US" dirty="0" smtClean="0"/>
                  <a:t>Goal was resonance at 800 nm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Nanobar</a:t>
                </a:r>
                <a:r>
                  <a:rPr lang="en-US" dirty="0"/>
                  <a:t> length of </a:t>
                </a:r>
                <a:r>
                  <a:rPr lang="en-US" dirty="0" smtClean="0"/>
                  <a:t>200 nm</a:t>
                </a:r>
                <a:endParaRPr lang="en-US" dirty="0" smtClean="0"/>
              </a:p>
              <a:p>
                <a:r>
                  <a:rPr lang="en-US" dirty="0" smtClean="0"/>
                  <a:t>Change the </a:t>
                </a:r>
                <a:r>
                  <a:rPr lang="en-US" dirty="0" err="1" smtClean="0"/>
                  <a:t>nanobar</a:t>
                </a:r>
                <a:r>
                  <a:rPr lang="en-US" dirty="0" smtClean="0"/>
                  <a:t> </a:t>
                </a:r>
                <a:r>
                  <a:rPr lang="en-US" dirty="0" smtClean="0"/>
                  <a:t>object such </a:t>
                </a:r>
                <a:r>
                  <a:rPr lang="en-US" dirty="0" smtClean="0"/>
                  <a:t>that y-span is 200nm and re-run the (non-parametric sweep) simulation to analyze the field-monitor data.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202499"/>
                <a:ext cx="8138886" cy="4622103"/>
              </a:xfrm>
              <a:blipFill rotWithShape="0">
                <a:blip r:embed="rId2"/>
                <a:stretch>
                  <a:fillRect l="-824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5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field-monitor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Right-click </a:t>
            </a:r>
            <a:r>
              <a:rPr lang="en-US" b="1" i="1" dirty="0" err="1" smtClean="0"/>
              <a:t>nanobarField</a:t>
            </a:r>
            <a:r>
              <a:rPr lang="en-US" b="1" i="1" dirty="0" smtClean="0"/>
              <a:t> </a:t>
            </a:r>
            <a:r>
              <a:rPr lang="en-US" b="1" i="1" dirty="0" smtClean="0">
                <a:sym typeface="Wingdings" panose="05000000000000000000" pitchFamily="2" charset="2"/>
              </a:rPr>
              <a:t> visualize  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Click </a:t>
            </a:r>
            <a:r>
              <a:rPr lang="en-US" b="1" i="1" dirty="0" smtClean="0">
                <a:sym typeface="Wingdings" panose="05000000000000000000" pitchFamily="2" charset="2"/>
              </a:rPr>
              <a:t>lambda </a:t>
            </a:r>
            <a:r>
              <a:rPr lang="en-US" dirty="0" smtClean="0">
                <a:sym typeface="Wingdings" panose="05000000000000000000" pitchFamily="2" charset="2"/>
              </a:rPr>
              <a:t>in the </a:t>
            </a:r>
            <a:r>
              <a:rPr lang="en-US" b="1" dirty="0" smtClean="0">
                <a:sym typeface="Wingdings" panose="05000000000000000000" pitchFamily="2" charset="2"/>
              </a:rPr>
              <a:t>Parameters </a:t>
            </a:r>
            <a:r>
              <a:rPr lang="en-US" dirty="0" smtClean="0">
                <a:sym typeface="Wingdings" panose="05000000000000000000" pitchFamily="2" charset="2"/>
              </a:rPr>
              <a:t>window.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Drag the slider until Value ~ 0.8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8431"/>
          <a:stretch/>
        </p:blipFill>
        <p:spPr>
          <a:xfrm>
            <a:off x="356690" y="2524836"/>
            <a:ext cx="6535430" cy="378796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357349" y="2524836"/>
            <a:ext cx="3903260" cy="1460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60609" y="1924671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Dipole-mode</a:t>
            </a:r>
          </a:p>
          <a:p>
            <a:r>
              <a:rPr lang="en-US" dirty="0"/>
              <a:t>f</a:t>
            </a:r>
            <a:r>
              <a:rPr lang="en-US" dirty="0" smtClean="0"/>
              <a:t>ield </a:t>
            </a:r>
            <a:r>
              <a:rPr lang="en-US" dirty="0" smtClean="0"/>
              <a:t>is large</a:t>
            </a:r>
            <a:br>
              <a:rPr lang="en-US" dirty="0" smtClean="0"/>
            </a:br>
            <a:r>
              <a:rPr lang="en-US" dirty="0" smtClean="0"/>
              <a:t>at both ends</a:t>
            </a:r>
            <a:br>
              <a:rPr lang="en-US" dirty="0" smtClean="0"/>
            </a:br>
            <a:r>
              <a:rPr lang="en-US" dirty="0" smtClean="0"/>
              <a:t>of the </a:t>
            </a:r>
            <a:r>
              <a:rPr lang="en-US" dirty="0" err="1" smtClean="0"/>
              <a:t>nanobar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05" y="1929911"/>
            <a:ext cx="2684308" cy="271978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58788" y="155700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2839484" y="308700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1936" y="303717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45875" y="1827890"/>
            <a:ext cx="5145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Lumerical</a:t>
            </a:r>
            <a:r>
              <a:rPr lang="en-US" dirty="0" smtClean="0"/>
              <a:t> FDTD, we would like to optimize the </a:t>
            </a:r>
            <a:br>
              <a:rPr lang="en-US" dirty="0" smtClean="0"/>
            </a:br>
            <a:r>
              <a:rPr lang="en-US" dirty="0" smtClean="0"/>
              <a:t>length of a gold </a:t>
            </a:r>
            <a:r>
              <a:rPr lang="en-US" dirty="0" err="1" smtClean="0"/>
              <a:t>nanobar</a:t>
            </a:r>
            <a:r>
              <a:rPr lang="en-US" dirty="0" smtClean="0"/>
              <a:t> such that the resonance</a:t>
            </a:r>
            <a:br>
              <a:rPr lang="en-US" dirty="0" smtClean="0"/>
            </a:br>
            <a:r>
              <a:rPr lang="en-US" dirty="0" smtClean="0"/>
              <a:t>wavelength of the </a:t>
            </a:r>
            <a:r>
              <a:rPr lang="en-US" dirty="0" err="1" smtClean="0"/>
              <a:t>nanobar</a:t>
            </a:r>
            <a:r>
              <a:rPr lang="en-US" dirty="0" smtClean="0"/>
              <a:t> is roughly 800nm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45875" y="2890535"/>
            <a:ext cx="5706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will use broadband plane wave source to excite</a:t>
            </a:r>
            <a:br>
              <a:rPr lang="en-US" dirty="0" smtClean="0"/>
            </a:br>
            <a:r>
              <a:rPr lang="en-US" dirty="0" smtClean="0"/>
              <a:t>the gold </a:t>
            </a:r>
            <a:r>
              <a:rPr lang="en-US" dirty="0" err="1" smtClean="0"/>
              <a:t>nanobar</a:t>
            </a:r>
            <a:r>
              <a:rPr lang="en-US" dirty="0" smtClean="0"/>
              <a:t> embedded in air medium.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Computational domain will be terminated by PML</a:t>
            </a:r>
            <a:br>
              <a:rPr lang="en-US" dirty="0" smtClean="0"/>
            </a:br>
            <a:r>
              <a:rPr lang="en-US" dirty="0" smtClean="0"/>
              <a:t>on all sides</a:t>
            </a:r>
            <a:endParaRPr lang="en-US" dirty="0"/>
          </a:p>
          <a:p>
            <a:endParaRPr lang="en-US" dirty="0"/>
          </a:p>
        </p:txBody>
      </p:sp>
      <p:sp>
        <p:nvSpPr>
          <p:cNvPr id="26" name="Cube 25"/>
          <p:cNvSpPr/>
          <p:nvPr/>
        </p:nvSpPr>
        <p:spPr>
          <a:xfrm rot="16200000">
            <a:off x="1507224" y="2438028"/>
            <a:ext cx="354842" cy="1910687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645747" y="2638365"/>
            <a:ext cx="19958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9983" y="2441178"/>
            <a:ext cx="199585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6927" y="2233482"/>
            <a:ext cx="199585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75164" y="2251258"/>
            <a:ext cx="0" cy="7212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35732" y="468272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29138" y="3289803"/>
            <a:ext cx="734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nanobar</a:t>
            </a:r>
            <a:endParaRPr lang="en-US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07199" y="3674309"/>
            <a:ext cx="182558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313332" y="3677883"/>
            <a:ext cx="592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length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037987" y="1881926"/>
            <a:ext cx="127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Plane wave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6128" y="133582"/>
            <a:ext cx="8880929" cy="9458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E09E19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3600" smtClean="0"/>
              <a:t>Optimizing gold nanobar resonance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58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25" grpId="0"/>
      <p:bldP spid="33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monitor</a:t>
            </a:r>
            <a:endParaRPr lang="en-US" dirty="0"/>
          </a:p>
        </p:txBody>
      </p:sp>
      <p:pic>
        <p:nvPicPr>
          <p:cNvPr id="4" name="Discussion 1b_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369" y="866633"/>
            <a:ext cx="6737445" cy="50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9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Q-factor of resonance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1625"/>
          <a:stretch/>
        </p:blipFill>
        <p:spPr>
          <a:xfrm>
            <a:off x="752475" y="1065911"/>
            <a:ext cx="7639050" cy="3478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10436" y="4932270"/>
                <a:ext cx="4722126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380 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𝑇𝐻𝑧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𝑇𝐻𝑧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=6.3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36" y="4932270"/>
                <a:ext cx="4722126" cy="859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138985" y="2920621"/>
            <a:ext cx="1433015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07139" y="2520100"/>
                <a:ext cx="344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Δf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139" y="2520100"/>
                <a:ext cx="344646" cy="369332"/>
              </a:xfrm>
              <a:prstGeom prst="rect">
                <a:avLst/>
              </a:prstGeom>
              <a:blipFill>
                <a:blip r:embed="rId4"/>
                <a:stretch>
                  <a:fillRect l="-21429" r="-2321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3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Q-factor of resonance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8443686" cy="4622103"/>
          </a:xfrm>
        </p:spPr>
        <p:txBody>
          <a:bodyPr/>
          <a:lstStyle/>
          <a:p>
            <a:r>
              <a:rPr lang="en-US" dirty="0" smtClean="0"/>
              <a:t>Less ambiguous if we measure the Q-factor in the time domain.</a:t>
            </a:r>
          </a:p>
          <a:p>
            <a:r>
              <a:rPr lang="en-US" dirty="0" smtClean="0"/>
              <a:t>Recall for a general “cavity”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Therefore if we plot the field energy on dB scale we can take the linear slope of the line (m) and relate it to Q as: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26889" y="2172697"/>
                <a:ext cx="2501069" cy="47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89" y="2172697"/>
                <a:ext cx="2501069" cy="475451"/>
              </a:xfrm>
              <a:prstGeom prst="rect">
                <a:avLst/>
              </a:prstGeom>
              <a:blipFill rotWithShape="0">
                <a:blip r:embed="rId2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26888" y="2655075"/>
                <a:ext cx="5897512" cy="8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−10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88" y="2655075"/>
                <a:ext cx="5897512" cy="8144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242085" y="4560884"/>
                <a:ext cx="2917016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=−10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085" y="4560884"/>
                <a:ext cx="2917016" cy="7224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2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time monitor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</p:spPr>
        <p:txBody>
          <a:bodyPr/>
          <a:lstStyle/>
          <a:p>
            <a:r>
              <a:rPr lang="en-US" dirty="0" smtClean="0"/>
              <a:t>To create a </a:t>
            </a:r>
            <a:r>
              <a:rPr lang="en-US" dirty="0" smtClean="0"/>
              <a:t>time monitor </a:t>
            </a:r>
            <a:r>
              <a:rPr lang="en-US" dirty="0" smtClean="0"/>
              <a:t>and edit the properties:</a:t>
            </a:r>
          </a:p>
          <a:p>
            <a:pPr lvl="1"/>
            <a:r>
              <a:rPr lang="en-US" b="1" i="1" dirty="0" smtClean="0"/>
              <a:t>Monitors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Field time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err="1" smtClean="0">
                <a:sym typeface="Wingdings" panose="05000000000000000000" pitchFamily="2" charset="2"/>
              </a:rPr>
              <a:t>TimeMonitor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635370" y="2878604"/>
            <a:ext cx="6391029" cy="3153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87746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time monitor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73" y="1065911"/>
            <a:ext cx="6078157" cy="5526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724" y="2386149"/>
            <a:ext cx="3416730" cy="2464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43855" y="1952506"/>
            <a:ext cx="90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XY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36" y="2116090"/>
            <a:ext cx="7113814" cy="627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Analyze time-domain result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simulation</a:t>
            </a:r>
          </a:p>
          <a:p>
            <a:r>
              <a:rPr lang="en-US" dirty="0" smtClean="0"/>
              <a:t>Right-click </a:t>
            </a:r>
            <a:r>
              <a:rPr lang="en-US" b="1" i="1" dirty="0" err="1" smtClean="0"/>
              <a:t>timeMonitor</a:t>
            </a:r>
            <a:r>
              <a:rPr lang="en-US" b="1" i="1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Visualize 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21280" y="2272936"/>
            <a:ext cx="391886" cy="278675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666343" y="5744898"/>
            <a:ext cx="391886" cy="278675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02581" y="6222546"/>
            <a:ext cx="1727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For energy density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98606" y="4442967"/>
            <a:ext cx="391886" cy="278675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5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2778"/>
          <a:stretch/>
        </p:blipFill>
        <p:spPr>
          <a:xfrm>
            <a:off x="1785257" y="2708181"/>
            <a:ext cx="6557554" cy="4149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Analyze time-domain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we must linear fit the energy curve. This can be done through </a:t>
            </a:r>
            <a:r>
              <a:rPr lang="en-US" dirty="0" err="1" smtClean="0"/>
              <a:t>Lumerical</a:t>
            </a:r>
            <a:r>
              <a:rPr lang="en-US" dirty="0" smtClean="0"/>
              <a:t> scripting interface.</a:t>
            </a:r>
          </a:p>
          <a:p>
            <a:r>
              <a:rPr lang="en-US" dirty="0" smtClean="0"/>
              <a:t>Can also export data and use scripting to fit (</a:t>
            </a:r>
            <a:r>
              <a:rPr lang="en-US" dirty="0" err="1" smtClean="0"/>
              <a:t>Matlab</a:t>
            </a:r>
            <a:r>
              <a:rPr lang="en-US" dirty="0" smtClean="0"/>
              <a:t>, Python, Excel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88295" y="4319455"/>
            <a:ext cx="862148" cy="27867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time monitor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079" y="1065911"/>
            <a:ext cx="6981692" cy="4654461"/>
          </a:xfrm>
        </p:spPr>
      </p:pic>
      <p:sp>
        <p:nvSpPr>
          <p:cNvPr id="5" name="TextBox 4"/>
          <p:cNvSpPr txBox="1"/>
          <p:nvPr/>
        </p:nvSpPr>
        <p:spPr>
          <a:xfrm>
            <a:off x="4080682" y="3591720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 = 7.5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81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waveguides and MODE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‘</a:t>
            </a:r>
            <a:r>
              <a:rPr lang="en-US" dirty="0" err="1" smtClean="0"/>
              <a:t>nanobar</a:t>
            </a:r>
            <a:r>
              <a:rPr lang="en-US" dirty="0" smtClean="0"/>
              <a:t>’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create a rectangle consisting of gold.</a:t>
            </a:r>
          </a:p>
          <a:p>
            <a:r>
              <a:rPr lang="en-US" dirty="0" smtClean="0"/>
              <a:t>To create a rectangle and edit the properties:</a:t>
            </a:r>
          </a:p>
          <a:p>
            <a:pPr lvl="1"/>
            <a:r>
              <a:rPr lang="en-US" b="1" i="1" dirty="0" smtClean="0"/>
              <a:t>Structures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Rectangle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rectangle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160" b="45033"/>
          <a:stretch/>
        </p:blipFill>
        <p:spPr>
          <a:xfrm>
            <a:off x="1635371" y="2878604"/>
            <a:ext cx="4941276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2569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dirty="0" smtClean="0"/>
              <a:t>‘</a:t>
            </a:r>
            <a:r>
              <a:rPr lang="en-US" dirty="0" err="1" smtClean="0"/>
              <a:t>nanobar</a:t>
            </a:r>
            <a:r>
              <a:rPr lang="en-US" dirty="0" smtClean="0"/>
              <a:t>’ </a:t>
            </a:r>
            <a:r>
              <a:rPr lang="en-US" dirty="0"/>
              <a:t>geometry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62" y="898406"/>
            <a:ext cx="7999579" cy="52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dirty="0" smtClean="0"/>
              <a:t>‘</a:t>
            </a:r>
            <a:r>
              <a:rPr lang="en-US" dirty="0" err="1" smtClean="0"/>
              <a:t>nanobar</a:t>
            </a:r>
            <a:r>
              <a:rPr lang="en-US" dirty="0" smtClean="0"/>
              <a:t>’ </a:t>
            </a:r>
            <a:r>
              <a:rPr lang="en-US" dirty="0"/>
              <a:t>geometry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88" y="1065911"/>
            <a:ext cx="7740271" cy="49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simulation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Simulation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Region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FDTD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160" b="45033"/>
          <a:stretch/>
        </p:blipFill>
        <p:spPr>
          <a:xfrm>
            <a:off x="1635371" y="2878604"/>
            <a:ext cx="4941276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7700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0158" b="44280"/>
          <a:stretch/>
        </p:blipFill>
        <p:spPr>
          <a:xfrm>
            <a:off x="729207" y="956730"/>
            <a:ext cx="5999139" cy="47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  <a:headEnd type="triangl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39544</TotalTime>
  <Words>950</Words>
  <Application>Microsoft Office PowerPoint</Application>
  <PresentationFormat>On-screen Show (4:3)</PresentationFormat>
  <Paragraphs>194</Paragraphs>
  <Slides>48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Cambria Math</vt:lpstr>
      <vt:lpstr>Georgia</vt:lpstr>
      <vt:lpstr>Lucida Grande</vt:lpstr>
      <vt:lpstr>Wide Latin</vt:lpstr>
      <vt:lpstr>Wingdings</vt:lpstr>
      <vt:lpstr>Custom Design</vt:lpstr>
      <vt:lpstr>2_Custom Design</vt:lpstr>
      <vt:lpstr>Agenda for today</vt:lpstr>
      <vt:lpstr>Gold nanobar antennas</vt:lpstr>
      <vt:lpstr>Circuit model of dipole antenna</vt:lpstr>
      <vt:lpstr>PowerPoint Presentation</vt:lpstr>
      <vt:lpstr>Create ‘nanobar’ geometry</vt:lpstr>
      <vt:lpstr>Create ‘nanobar’ geometry</vt:lpstr>
      <vt:lpstr>Create ‘nanobar’ geometry</vt:lpstr>
      <vt:lpstr>Create simulation window</vt:lpstr>
      <vt:lpstr>Create simulation window</vt:lpstr>
      <vt:lpstr>Create simulation window</vt:lpstr>
      <vt:lpstr>Create simulation window</vt:lpstr>
      <vt:lpstr>Create simulation window</vt:lpstr>
      <vt:lpstr>Create mesh refinement</vt:lpstr>
      <vt:lpstr>Create mesh refinement</vt:lpstr>
      <vt:lpstr>Create mesh refinement</vt:lpstr>
      <vt:lpstr>Create source</vt:lpstr>
      <vt:lpstr>Create source</vt:lpstr>
      <vt:lpstr>Create source</vt:lpstr>
      <vt:lpstr>Create source</vt:lpstr>
      <vt:lpstr>Create field monitor</vt:lpstr>
      <vt:lpstr>Create field monitor</vt:lpstr>
      <vt:lpstr>Create field monitor</vt:lpstr>
      <vt:lpstr>Create movie monitor</vt:lpstr>
      <vt:lpstr>Create movie monitor</vt:lpstr>
      <vt:lpstr>Create transmission box</vt:lpstr>
      <vt:lpstr>Analysis tab</vt:lpstr>
      <vt:lpstr>Create transmission box</vt:lpstr>
      <vt:lpstr>Run simulation</vt:lpstr>
      <vt:lpstr>Analyze transmission box</vt:lpstr>
      <vt:lpstr>Analyze transmission box</vt:lpstr>
      <vt:lpstr>Parameter sweep</vt:lpstr>
      <vt:lpstr>Parameter sweep</vt:lpstr>
      <vt:lpstr>Parameter sweep</vt:lpstr>
      <vt:lpstr>Analyze parameter sweep</vt:lpstr>
      <vt:lpstr>Comparison with theory</vt:lpstr>
      <vt:lpstr>PowerPoint Presentation</vt:lpstr>
      <vt:lpstr>Comparison with theory</vt:lpstr>
      <vt:lpstr>Analyze parameter sweep</vt:lpstr>
      <vt:lpstr>Analyze field-monitor</vt:lpstr>
      <vt:lpstr>Movie monitor</vt:lpstr>
      <vt:lpstr>Q-factor of resonance</vt:lpstr>
      <vt:lpstr>Q-factor of resonance</vt:lpstr>
      <vt:lpstr>Create time monitor</vt:lpstr>
      <vt:lpstr>Create time monitor</vt:lpstr>
      <vt:lpstr>Analyze time-domain result</vt:lpstr>
      <vt:lpstr>Analyze time-domain result</vt:lpstr>
      <vt:lpstr>Create time monitor</vt:lpstr>
      <vt:lpstr>Next time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Kevin Han</cp:lastModifiedBy>
  <cp:revision>816</cp:revision>
  <dcterms:created xsi:type="dcterms:W3CDTF">2013-01-15T19:08:57Z</dcterms:created>
  <dcterms:modified xsi:type="dcterms:W3CDTF">2018-01-31T23:22:16Z</dcterms:modified>
</cp:coreProperties>
</file>